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4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81" r:id="rId5"/>
    <p:sldId id="270" r:id="rId6"/>
    <p:sldId id="271" r:id="rId7"/>
    <p:sldId id="274" r:id="rId8"/>
    <p:sldId id="275" r:id="rId9"/>
    <p:sldId id="272" r:id="rId10"/>
    <p:sldId id="273" r:id="rId11"/>
    <p:sldId id="276" r:id="rId12"/>
    <p:sldId id="279" r:id="rId13"/>
    <p:sldId id="280" r:id="rId1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272" y="-2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92504" y="1280769"/>
            <a:ext cx="5277485" cy="45383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FFF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104138" y="1219961"/>
            <a:ext cx="9985375" cy="0"/>
          </a:xfrm>
          <a:custGeom>
            <a:avLst/>
            <a:gdLst/>
            <a:ahLst/>
            <a:cxnLst/>
            <a:rect l="l" t="t" r="r" b="b"/>
            <a:pathLst>
              <a:path w="9985375">
                <a:moveTo>
                  <a:pt x="9985248" y="0"/>
                </a:moveTo>
                <a:lnTo>
                  <a:pt x="0" y="0"/>
                </a:lnTo>
              </a:path>
            </a:pathLst>
          </a:custGeom>
          <a:ln w="38100">
            <a:solidFill>
              <a:srgbClr val="51474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103375" y="1303019"/>
            <a:ext cx="9985375" cy="0"/>
          </a:xfrm>
          <a:custGeom>
            <a:avLst/>
            <a:gdLst/>
            <a:ahLst/>
            <a:cxnLst/>
            <a:rect l="l" t="t" r="r" b="b"/>
            <a:pathLst>
              <a:path w="9985375">
                <a:moveTo>
                  <a:pt x="9985248" y="0"/>
                </a:moveTo>
                <a:lnTo>
                  <a:pt x="0" y="0"/>
                </a:lnTo>
              </a:path>
            </a:pathLst>
          </a:custGeom>
          <a:ln w="12192">
            <a:solidFill>
              <a:srgbClr val="51474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315459" y="1290065"/>
            <a:ext cx="3561080" cy="5137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>
                <a:solidFill>
                  <a:srgbClr val="514743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96797" y="2330322"/>
            <a:ext cx="10198404" cy="28911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0" y="5626608"/>
            <a:ext cx="12193270" cy="88900"/>
            <a:chOff x="0" y="5626608"/>
            <a:chExt cx="12193270" cy="88900"/>
          </a:xfrm>
        </p:grpSpPr>
        <p:sp>
          <p:nvSpPr>
            <p:cNvPr id="4" name="object 4"/>
            <p:cNvSpPr/>
            <p:nvPr/>
          </p:nvSpPr>
          <p:spPr>
            <a:xfrm>
              <a:off x="761" y="5645658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12192000" y="0"/>
                  </a:moveTo>
                  <a:lnTo>
                    <a:pt x="0" y="0"/>
                  </a:lnTo>
                </a:path>
              </a:pathLst>
            </a:custGeom>
            <a:ln w="38100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5708904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12192000" y="0"/>
                  </a:moveTo>
                  <a:lnTo>
                    <a:pt x="0" y="0"/>
                  </a:lnTo>
                </a:path>
              </a:pathLst>
            </a:custGeom>
            <a:ln w="12192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1136903"/>
            <a:ext cx="12193270" cy="88900"/>
            <a:chOff x="0" y="1136903"/>
            <a:chExt cx="12193270" cy="88900"/>
          </a:xfrm>
        </p:grpSpPr>
        <p:sp>
          <p:nvSpPr>
            <p:cNvPr id="7" name="object 7"/>
            <p:cNvSpPr/>
            <p:nvPr/>
          </p:nvSpPr>
          <p:spPr>
            <a:xfrm>
              <a:off x="761" y="1206245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ln w="38100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142999"/>
              <a:ext cx="12192000" cy="0"/>
            </a:xfrm>
            <a:custGeom>
              <a:avLst/>
              <a:gdLst/>
              <a:ahLst/>
              <a:cxnLst/>
              <a:rect l="l" t="t" r="r" b="b"/>
              <a:pathLst>
                <a:path w="1219200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ln w="12192">
              <a:solidFill>
                <a:srgbClr val="51474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0" y="5777484"/>
            <a:ext cx="12192000" cy="1080770"/>
          </a:xfrm>
          <a:custGeom>
            <a:avLst/>
            <a:gdLst/>
            <a:ahLst/>
            <a:cxnLst/>
            <a:rect l="l" t="t" r="r" b="b"/>
            <a:pathLst>
              <a:path w="12192000" h="1080770">
                <a:moveTo>
                  <a:pt x="12192000" y="0"/>
                </a:moveTo>
                <a:lnTo>
                  <a:pt x="0" y="0"/>
                </a:lnTo>
                <a:lnTo>
                  <a:pt x="0" y="1080515"/>
                </a:lnTo>
                <a:lnTo>
                  <a:pt x="12192000" y="10805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51474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0" name="object 10"/>
          <p:cNvGrpSpPr/>
          <p:nvPr/>
        </p:nvGrpSpPr>
        <p:grpSpPr>
          <a:xfrm>
            <a:off x="0" y="0"/>
            <a:ext cx="12192000" cy="2292350"/>
            <a:chOff x="0" y="0"/>
            <a:chExt cx="12192000" cy="2292350"/>
          </a:xfrm>
        </p:grpSpPr>
        <p:sp>
          <p:nvSpPr>
            <p:cNvPr id="11" name="object 11"/>
            <p:cNvSpPr/>
            <p:nvPr/>
          </p:nvSpPr>
          <p:spPr>
            <a:xfrm>
              <a:off x="0" y="0"/>
              <a:ext cx="12192000" cy="1080770"/>
            </a:xfrm>
            <a:custGeom>
              <a:avLst/>
              <a:gdLst/>
              <a:ahLst/>
              <a:cxnLst/>
              <a:rect l="l" t="t" r="r" b="b"/>
              <a:pathLst>
                <a:path w="12192000" h="1080770">
                  <a:moveTo>
                    <a:pt x="12192000" y="0"/>
                  </a:moveTo>
                  <a:lnTo>
                    <a:pt x="0" y="0"/>
                  </a:lnTo>
                  <a:lnTo>
                    <a:pt x="0" y="1080515"/>
                  </a:lnTo>
                  <a:lnTo>
                    <a:pt x="12192000" y="108051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5147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325880" y="0"/>
              <a:ext cx="1748027" cy="229209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688949" y="2220213"/>
            <a:ext cx="5535930" cy="9531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650"/>
              </a:lnSpc>
              <a:spcBef>
                <a:spcPts val="105"/>
              </a:spcBef>
            </a:pPr>
            <a:r>
              <a:rPr dirty="0">
                <a:latin typeface="Times New Roman"/>
                <a:cs typeface="Times New Roman"/>
              </a:rPr>
              <a:t>BÁO</a:t>
            </a:r>
            <a:r>
              <a:rPr spc="-1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CÁO</a:t>
            </a:r>
          </a:p>
          <a:p>
            <a:pPr algn="ctr">
              <a:lnSpc>
                <a:spcPts val="3650"/>
              </a:lnSpc>
            </a:pPr>
            <a:r>
              <a:rPr dirty="0">
                <a:latin typeface="Times New Roman"/>
                <a:cs typeface="Times New Roman"/>
              </a:rPr>
              <a:t>ĐỒ ÁN </a:t>
            </a:r>
            <a:r>
              <a:rPr lang="en-US" dirty="0">
                <a:latin typeface="Times New Roman"/>
                <a:cs typeface="Times New Roman"/>
              </a:rPr>
              <a:t>CƠ SỞ 1</a:t>
            </a:r>
            <a:endParaRPr spc="-5" dirty="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981443" y="1310639"/>
            <a:ext cx="5210556" cy="42092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4114800" y="171483"/>
            <a:ext cx="5321047" cy="75796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 ĐẠI HỌC CÔNG NGHỆ THÔNG TIN VÀ </a:t>
            </a:r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TRUYỀN THÔNG VIỆT – HÀN</a:t>
            </a:r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21691" y="3378530"/>
            <a:ext cx="6395720" cy="12997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1790" algn="ctr">
              <a:lnSpc>
                <a:spcPct val="100000"/>
              </a:lnSpc>
              <a:spcBef>
                <a:spcPts val="95"/>
              </a:spcBef>
            </a:pPr>
            <a:r>
              <a:rPr lang="en-US" sz="24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BÁN QUẦN ÁO TRỰC TUYẾN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380"/>
              </a:spcBef>
              <a:tabLst>
                <a:tab pos="4953635" algn="l"/>
              </a:tabLst>
            </a:pPr>
            <a:r>
              <a:rPr sz="2400" spc="-25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</a:t>
            </a:r>
            <a:r>
              <a:rPr lang="en-US" sz="2400" spc="-25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ảng</a:t>
            </a:r>
            <a:r>
              <a:rPr sz="2400" spc="-2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 </a:t>
            </a:r>
            <a:r>
              <a:rPr sz="2400" spc="-6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 </a:t>
            </a:r>
            <a:r>
              <a:rPr sz="2400" spc="-3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dẫn: </a:t>
            </a:r>
            <a:r>
              <a:rPr sz="2400" spc="-9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spc="-9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sz="2400" spc="-9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.S </a:t>
            </a:r>
            <a:r>
              <a:rPr sz="2400" spc="-8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25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400" spc="-2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Thu </a:t>
            </a:r>
            <a:r>
              <a:rPr lang="en-US" sz="2400" spc="-25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Thủy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21691" y="4680590"/>
            <a:ext cx="2491105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400" spc="-3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 </a:t>
            </a:r>
            <a:r>
              <a:rPr sz="2400" spc="-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 </a:t>
            </a:r>
            <a:r>
              <a:rPr sz="2400" spc="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sz="2400" spc="13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3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hiện: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</a:pPr>
            <a:r>
              <a:rPr sz="2400" spc="-7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Lớp: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3073907" y="4709258"/>
            <a:ext cx="2431289" cy="75084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US" sz="2400" spc="-2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Dương Quang Huy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4135">
              <a:lnSpc>
                <a:spcPct val="100000"/>
              </a:lnSpc>
            </a:pPr>
            <a:r>
              <a:rPr lang="en-US" sz="2400" spc="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22CEB</a:t>
            </a:r>
            <a:endParaRPr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53082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/>
                <a:cs typeface="Times New Roman"/>
              </a:rPr>
              <a:t>Một </a:t>
            </a:r>
            <a:r>
              <a:rPr dirty="0">
                <a:latin typeface="Times New Roman"/>
                <a:cs typeface="Times New Roman"/>
              </a:rPr>
              <a:t>số giao diện chương</a:t>
            </a:r>
            <a:r>
              <a:rPr spc="-7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trình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55745" y="6388404"/>
            <a:ext cx="4783455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1.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4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 danh sách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sản</a:t>
            </a:r>
            <a:r>
              <a:rPr sz="2000" spc="1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phẩm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7" name="Picture 6" descr="A collage of a group of people&#10;&#10;Description automatically generated with medium confidence">
            <a:extLst>
              <a:ext uri="{FF2B5EF4-FFF2-40B4-BE49-F238E27FC236}">
                <a16:creationId xmlns:a16="http://schemas.microsoft.com/office/drawing/2014/main" id="{3FE240A5-4DDC-F24D-7EB7-64187962F4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290" y="1295400"/>
            <a:ext cx="9125419" cy="494679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4968875" cy="998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/>
                <a:cs typeface="Times New Roman"/>
              </a:rPr>
              <a:t>Một </a:t>
            </a:r>
            <a:r>
              <a:rPr dirty="0">
                <a:latin typeface="Times New Roman"/>
                <a:cs typeface="Times New Roman"/>
              </a:rPr>
              <a:t>số giao diện chương</a:t>
            </a:r>
            <a:r>
              <a:rPr spc="-7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trình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266183" y="6203394"/>
            <a:ext cx="3659633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.5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</a:t>
            </a: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trang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mua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hàng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7" name="Picture 6" descr="A screenshot of a person in a red dress&#10;&#10;Description automatically generated with medium confidence">
            <a:extLst>
              <a:ext uri="{FF2B5EF4-FFF2-40B4-BE49-F238E27FC236}">
                <a16:creationId xmlns:a16="http://schemas.microsoft.com/office/drawing/2014/main" id="{4D30AFE1-ED2E-569E-9C6B-FB382DE701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778" y="1219200"/>
            <a:ext cx="10363201" cy="470770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21840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204" dirty="0">
                <a:latin typeface="Times New Roman"/>
                <a:cs typeface="Times New Roman"/>
              </a:rPr>
              <a:t>V. </a:t>
            </a:r>
            <a:r>
              <a:rPr dirty="0">
                <a:latin typeface="Times New Roman"/>
                <a:cs typeface="Times New Roman"/>
              </a:rPr>
              <a:t>Tổng</a:t>
            </a:r>
            <a:r>
              <a:rPr spc="40" dirty="0">
                <a:latin typeface="Times New Roman"/>
                <a:cs typeface="Times New Roman"/>
              </a:rPr>
              <a:t> </a:t>
            </a:r>
            <a:r>
              <a:rPr spc="5" dirty="0">
                <a:latin typeface="Times New Roman"/>
                <a:cs typeface="Times New Roman"/>
              </a:rPr>
              <a:t>kết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xfrm>
            <a:off x="1092505" y="1280769"/>
            <a:ext cx="4393895" cy="3797643"/>
          </a:xfrm>
          <a:prstGeom prst="rect">
            <a:avLst/>
          </a:prstGeom>
        </p:spPr>
        <p:txBody>
          <a:bodyPr vert="horz" wrap="square" lIns="0" tIns="134620" rIns="0" bIns="0" rtlCol="0">
            <a:spAutoFit/>
          </a:bodyPr>
          <a:lstStyle/>
          <a:p>
            <a:pPr marL="240665" indent="-228600">
              <a:lnSpc>
                <a:spcPct val="100000"/>
              </a:lnSpc>
              <a:spcBef>
                <a:spcPts val="1060"/>
              </a:spcBef>
              <a:buFont typeface="Wingdings"/>
              <a:buChar char=""/>
              <a:tabLst>
                <a:tab pos="241300" algn="l"/>
              </a:tabLst>
            </a:pPr>
            <a:r>
              <a:rPr sz="2400" spc="-5" dirty="0">
                <a:latin typeface="+mj-lt"/>
                <a:cs typeface="Times New Roman" panose="02020603050405020304" pitchFamily="18" charset="0"/>
              </a:rPr>
              <a:t>Những điểm </a:t>
            </a:r>
            <a:r>
              <a:rPr sz="2400" dirty="0">
                <a:latin typeface="+mj-lt"/>
                <a:cs typeface="Times New Roman" panose="02020603050405020304" pitchFamily="18" charset="0"/>
              </a:rPr>
              <a:t>đã đạt</a:t>
            </a:r>
            <a:r>
              <a:rPr sz="2400" spc="-45" dirty="0">
                <a:latin typeface="+mj-lt"/>
                <a:cs typeface="Times New Roman" panose="02020603050405020304" pitchFamily="18" charset="0"/>
              </a:rPr>
              <a:t> </a:t>
            </a:r>
            <a:r>
              <a:rPr sz="2400" spc="-5" dirty="0">
                <a:latin typeface="+mj-lt"/>
                <a:cs typeface="Times New Roman" panose="02020603050405020304" pitchFamily="18" charset="0"/>
              </a:rPr>
              <a:t>được</a:t>
            </a:r>
            <a:r>
              <a:rPr sz="2400" b="0" spc="-5" dirty="0">
                <a:latin typeface="+mj-lt"/>
              </a:rPr>
              <a:t>:</a:t>
            </a: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  <a:tabLst>
                <a:tab pos="630555" algn="l"/>
              </a:tabLst>
            </a:pPr>
            <a:r>
              <a:rPr lang="vi-VN" sz="1800" b="0" dirty="0">
                <a:effectLst/>
                <a:latin typeface="+mj-lt"/>
                <a:ea typeface="Arial" panose="020B0604020202020204" pitchFamily="34" charset="0"/>
                <a:cs typeface="Times New Roman" panose="02020603050405020304" pitchFamily="18" charset="0"/>
              </a:rPr>
              <a:t> Chương trình dễ sử dụng, đáp ứng được những nhu cầu khách quan của khách hàng.</a:t>
            </a:r>
            <a:endParaRPr lang="en-US" sz="1800" b="0" dirty="0">
              <a:effectLst/>
              <a:latin typeface="+mj-lt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20"/>
              </a:spcAft>
              <a:buFont typeface="Times New Roman" panose="02020603050405020304" pitchFamily="18" charset="0"/>
              <a:buChar char="-"/>
              <a:tabLst>
                <a:tab pos="90170" algn="l"/>
                <a:tab pos="630555" algn="l"/>
              </a:tabLst>
            </a:pPr>
            <a:r>
              <a:rPr lang="vi-VN" sz="1800" b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Times New Roman" panose="02020603050405020304" pitchFamily="18" charset="0"/>
              </a:rPr>
              <a:t>Thiết kế chương trình có các chức năng cơ bản đáp ứng được yêu cầu sử dụng của khách hàng.</a:t>
            </a:r>
            <a:endParaRPr lang="en-US" sz="1800" b="0" dirty="0">
              <a:effectLst/>
              <a:latin typeface="+mj-lt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120"/>
              </a:spcAft>
              <a:buFont typeface="Times New Roman" panose="02020603050405020304" pitchFamily="18" charset="0"/>
              <a:buChar char="-"/>
              <a:tabLst>
                <a:tab pos="90170" algn="l"/>
                <a:tab pos="630555" algn="l"/>
              </a:tabLst>
            </a:pPr>
            <a:r>
              <a:rPr lang="vi-VN" sz="1800" b="0" dirty="0">
                <a:solidFill>
                  <a:srgbClr val="000000"/>
                </a:solidFill>
                <a:effectLst/>
                <a:latin typeface="+mj-lt"/>
                <a:ea typeface="Arial" panose="020B0604020202020204" pitchFamily="34" charset="0"/>
                <a:cs typeface="Times New Roman" panose="02020603050405020304" pitchFamily="18" charset="0"/>
              </a:rPr>
              <a:t>Giao diện đẹp mắt thu hút người dùng, không gây nhàm chán trong quá trình sử dụng, thao tác.</a:t>
            </a:r>
            <a:endParaRPr lang="en-US" sz="1800" b="0" dirty="0">
              <a:effectLst/>
              <a:latin typeface="+mj-lt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791202" y="1402461"/>
            <a:ext cx="6055992" cy="50319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105"/>
              </a:spcBef>
              <a:buFont typeface="Wingdings"/>
              <a:buChar char=""/>
              <a:tabLst>
                <a:tab pos="241300" algn="l"/>
              </a:tabLst>
            </a:pPr>
            <a:r>
              <a:rPr sz="24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Hướng </a:t>
            </a:r>
            <a:r>
              <a:rPr sz="2400" b="1" dirty="0">
                <a:solidFill>
                  <a:srgbClr val="514743"/>
                </a:solidFill>
                <a:latin typeface="Times New Roman"/>
                <a:cs typeface="Times New Roman"/>
              </a:rPr>
              <a:t>phát triển của</a:t>
            </a:r>
            <a:r>
              <a:rPr sz="2400" b="1" spc="-10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b="1" spc="-15" dirty="0">
                <a:solidFill>
                  <a:srgbClr val="514743"/>
                </a:solidFill>
                <a:latin typeface="Times New Roman"/>
                <a:cs typeface="Times New Roman"/>
              </a:rPr>
              <a:t>Website</a:t>
            </a:r>
            <a:endParaRPr sz="2400" dirty="0">
              <a:latin typeface="Times New Roman"/>
              <a:cs typeface="Times New Roman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90170" algn="l"/>
                <a:tab pos="630555" algn="l"/>
              </a:tabLst>
            </a:pP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Nâng cấp giao diện website lên sao cho phù hợp, thích nghi với từng thời điểm, và dễ dàng sử dụng.</a:t>
            </a:r>
            <a:endParaRPr lang="en-US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90170" algn="l"/>
                <a:tab pos="630555" algn="l"/>
              </a:tabLst>
            </a:pP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Cải thiện việc truy cập, tìm kiếm dữ liệu với tốc độ nhanh, độ chính xác cao, uy tính, đưa ra các dữ liệu chính xác.	</a:t>
            </a:r>
            <a:endParaRPr lang="en-US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90170" algn="l"/>
                <a:tab pos="630555" algn="l"/>
              </a:tabLst>
            </a:pP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Cải thiện năng lực quản lý trang web.</a:t>
            </a:r>
            <a:endParaRPr lang="en-US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90170" algn="l"/>
                <a:tab pos="630555" algn="l"/>
              </a:tabLst>
            </a:pP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Trong tương lai, </a:t>
            </a:r>
            <a:r>
              <a:rPr lang="en-US" b="1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quanao</a:t>
            </a:r>
            <a:r>
              <a:rPr lang="vi-VN" b="1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.vn </a:t>
            </a: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sẽ không chỉ là nơi cung cấp các sản phẩm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quần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áo</a:t>
            </a: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cho khách hàng. Chúng em mong muốn sẽ mở rộng mô hình ra nhiều lĩnh vực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quân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…Từ đó các khách hàng của </a:t>
            </a:r>
            <a:r>
              <a:rPr lang="en-US" b="1" dirty="0" err="1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quanao</a:t>
            </a:r>
            <a:r>
              <a:rPr lang="vi-VN" b="1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.vn </a:t>
            </a:r>
            <a:r>
              <a:rPr lang="vi-VN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sẽ có tất cả mọi nhu cầu về phương tiện.</a:t>
            </a:r>
            <a:endParaRPr lang="en-US" dirty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080516"/>
            <a:ext cx="12192000" cy="4697095"/>
          </a:xfrm>
          <a:custGeom>
            <a:avLst/>
            <a:gdLst/>
            <a:ahLst/>
            <a:cxnLst/>
            <a:rect l="l" t="t" r="r" b="b"/>
            <a:pathLst>
              <a:path w="12192000" h="4697095">
                <a:moveTo>
                  <a:pt x="0" y="4696968"/>
                </a:moveTo>
                <a:lnTo>
                  <a:pt x="12192000" y="4696968"/>
                </a:lnTo>
                <a:lnTo>
                  <a:pt x="12192000" y="0"/>
                </a:lnTo>
                <a:lnTo>
                  <a:pt x="0" y="0"/>
                </a:lnTo>
                <a:lnTo>
                  <a:pt x="0" y="4696968"/>
                </a:lnTo>
                <a:close/>
              </a:path>
            </a:pathLst>
          </a:custGeom>
          <a:solidFill>
            <a:srgbClr val="FFFFF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6304152"/>
            <a:ext cx="12192000" cy="554101"/>
          </a:xfrm>
          <a:custGeom>
            <a:avLst/>
            <a:gdLst/>
            <a:ahLst/>
            <a:cxnLst/>
            <a:rect l="l" t="t" r="r" b="b"/>
            <a:pathLst>
              <a:path w="12192000" h="1080770">
                <a:moveTo>
                  <a:pt x="12192000" y="0"/>
                </a:moveTo>
                <a:lnTo>
                  <a:pt x="0" y="0"/>
                </a:lnTo>
                <a:lnTo>
                  <a:pt x="0" y="1080515"/>
                </a:lnTo>
                <a:lnTo>
                  <a:pt x="12192000" y="1080515"/>
                </a:lnTo>
                <a:lnTo>
                  <a:pt x="12192000" y="0"/>
                </a:lnTo>
                <a:close/>
              </a:path>
            </a:pathLst>
          </a:custGeom>
          <a:solidFill>
            <a:srgbClr val="51474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2192000" cy="1371600"/>
            <a:chOff x="0" y="0"/>
            <a:chExt cx="12192000" cy="229235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12192000" cy="1080770"/>
            </a:xfrm>
            <a:custGeom>
              <a:avLst/>
              <a:gdLst/>
              <a:ahLst/>
              <a:cxnLst/>
              <a:rect l="l" t="t" r="r" b="b"/>
              <a:pathLst>
                <a:path w="12192000" h="1080770">
                  <a:moveTo>
                    <a:pt x="12192000" y="0"/>
                  </a:moveTo>
                  <a:lnTo>
                    <a:pt x="0" y="0"/>
                  </a:lnTo>
                  <a:lnTo>
                    <a:pt x="0" y="1080515"/>
                  </a:lnTo>
                  <a:lnTo>
                    <a:pt x="12192000" y="1080515"/>
                  </a:lnTo>
                  <a:lnTo>
                    <a:pt x="12192000" y="0"/>
                  </a:lnTo>
                  <a:close/>
                </a:path>
              </a:pathLst>
            </a:custGeom>
            <a:solidFill>
              <a:srgbClr val="51474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324355" y="0"/>
              <a:ext cx="1748027" cy="2292096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343400" y="822134"/>
            <a:ext cx="255778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LỜI CẢM</a:t>
            </a:r>
            <a:r>
              <a:rPr spc="-90" dirty="0"/>
              <a:t> </a:t>
            </a:r>
            <a:r>
              <a:rPr dirty="0"/>
              <a:t>ƠN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838200" y="1573107"/>
            <a:ext cx="10287000" cy="377282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0" marR="0" indent="90170" algn="just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hoàn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tốt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sự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giúp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đỡ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hướng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dẫn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rất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tận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thầy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thuộc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Khoa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Kĩ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tử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Nghệ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Thông Tin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Truyền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Thông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-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cảm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thầy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thuộc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bộ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môn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chuyên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ngành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chúng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thức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vô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cùng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quý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báu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suốt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quá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hoàn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mình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Đặc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biệt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xin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chân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thành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cảm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cô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Trần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Thu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Thủy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trực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tiếp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hướng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dẫn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chúng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gian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đồ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án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12700" marR="5080">
              <a:lnSpc>
                <a:spcPct val="100000"/>
              </a:lnSpc>
              <a:spcBef>
                <a:spcPts val="1200"/>
              </a:spcBef>
            </a:pPr>
            <a:r>
              <a:rPr lang="en-US" sz="2000" spc="-3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000" spc="-30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sz="2000" spc="-3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nhiên do thời gian có hạn cùng với nhiều nguyên nhân khác, </a:t>
            </a:r>
            <a:r>
              <a:rPr sz="2000" spc="-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mặc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 em đã</a:t>
            </a:r>
            <a:r>
              <a:rPr sz="2000" spc="-12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nỗ  lực hết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mình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xong đồ án của em vẫn còn nhiều thiếu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sót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 hạn</a:t>
            </a:r>
            <a:r>
              <a:rPr sz="2000" spc="-11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chế.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2000" spc="-5" dirty="0" err="1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rất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 thông cảm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 chỉ bảo của Thầy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 </a:t>
            </a:r>
            <a:r>
              <a:rPr sz="200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cùng các</a:t>
            </a:r>
            <a:r>
              <a:rPr sz="2000" spc="-160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" dirty="0">
                <a:solidFill>
                  <a:srgbClr val="51474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362203"/>
            <a:ext cx="3803015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13100" algn="l"/>
              </a:tabLst>
            </a:pPr>
            <a:r>
              <a:rPr sz="4800" b="0" spc="-5" dirty="0">
                <a:latin typeface="Times New Roman"/>
                <a:cs typeface="Times New Roman"/>
              </a:rPr>
              <a:t>Nộ</a:t>
            </a:r>
            <a:r>
              <a:rPr sz="4800" b="0" dirty="0">
                <a:latin typeface="Times New Roman"/>
                <a:cs typeface="Times New Roman"/>
              </a:rPr>
              <a:t>i dung đồ	</a:t>
            </a:r>
            <a:r>
              <a:rPr sz="4800" b="0" spc="5" dirty="0">
                <a:latin typeface="Times New Roman"/>
                <a:cs typeface="Times New Roman"/>
              </a:rPr>
              <a:t>án</a:t>
            </a:r>
            <a:endParaRPr sz="48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92504" y="1391008"/>
            <a:ext cx="8594725" cy="3364865"/>
          </a:xfrm>
          <a:prstGeom prst="rect">
            <a:avLst/>
          </a:prstGeom>
        </p:spPr>
        <p:txBody>
          <a:bodyPr vert="horz" wrap="square" lIns="0" tIns="193040" rIns="0" bIns="0" rtlCol="0">
            <a:spAutoFit/>
          </a:bodyPr>
          <a:lstStyle/>
          <a:p>
            <a:pPr marL="527685" indent="-515620">
              <a:lnSpc>
                <a:spcPct val="100000"/>
              </a:lnSpc>
              <a:spcBef>
                <a:spcPts val="152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Lý do chọn đề tài, mục đích và yêu cầu của đồ</a:t>
            </a:r>
            <a:r>
              <a:rPr sz="3200" spc="-15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án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2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lang="en-US" sz="3200" dirty="0" err="1">
                <a:solidFill>
                  <a:srgbClr val="514743"/>
                </a:solidFill>
                <a:latin typeface="Times New Roman"/>
                <a:cs typeface="Times New Roman"/>
              </a:rPr>
              <a:t>Xây</a:t>
            </a:r>
            <a:r>
              <a:rPr lang="en-US" sz="32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3200" dirty="0" err="1">
                <a:solidFill>
                  <a:srgbClr val="514743"/>
                </a:solidFill>
                <a:latin typeface="Times New Roman"/>
                <a:cs typeface="Times New Roman"/>
              </a:rPr>
              <a:t>dựng</a:t>
            </a:r>
            <a:r>
              <a:rPr lang="en-US" sz="320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 err="1">
                <a:solidFill>
                  <a:srgbClr val="514743"/>
                </a:solidFill>
                <a:latin typeface="Times New Roman"/>
                <a:cs typeface="Times New Roman"/>
              </a:rPr>
              <a:t>hệ</a:t>
            </a:r>
            <a:r>
              <a:rPr sz="3200" spc="-5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thống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1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Công cụ thực</a:t>
            </a:r>
            <a:r>
              <a:rPr sz="32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hiện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20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spc="-5" dirty="0">
                <a:solidFill>
                  <a:srgbClr val="514743"/>
                </a:solidFill>
                <a:latin typeface="Times New Roman"/>
                <a:cs typeface="Times New Roman"/>
              </a:rPr>
              <a:t>Kết </a:t>
            </a:r>
            <a:r>
              <a:rPr sz="3200" spc="5" dirty="0">
                <a:solidFill>
                  <a:srgbClr val="514743"/>
                </a:solidFill>
                <a:latin typeface="Times New Roman"/>
                <a:cs typeface="Times New Roman"/>
              </a:rPr>
              <a:t>quả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chương</a:t>
            </a:r>
            <a:r>
              <a:rPr sz="3200" spc="-5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trình</a:t>
            </a:r>
            <a:endParaRPr sz="32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1415"/>
              </a:spcBef>
              <a:buAutoNum type="arabicPeriod"/>
              <a:tabLst>
                <a:tab pos="527685" algn="l"/>
                <a:tab pos="528320" algn="l"/>
              </a:tabLst>
            </a:pPr>
            <a:r>
              <a:rPr sz="3200" dirty="0">
                <a:solidFill>
                  <a:srgbClr val="514743"/>
                </a:solidFill>
                <a:latin typeface="Times New Roman"/>
                <a:cs typeface="Times New Roman"/>
              </a:rPr>
              <a:t>Tổng</a:t>
            </a:r>
            <a:r>
              <a:rPr sz="3200" spc="-3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3200" spc="5" dirty="0">
                <a:solidFill>
                  <a:srgbClr val="514743"/>
                </a:solidFill>
                <a:latin typeface="Times New Roman"/>
                <a:cs typeface="Times New Roman"/>
              </a:rPr>
              <a:t>kết</a:t>
            </a:r>
            <a:endParaRPr sz="32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72894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>
                <a:latin typeface="Times New Roman"/>
                <a:cs typeface="Times New Roman"/>
              </a:rPr>
              <a:t>I. </a:t>
            </a:r>
            <a:r>
              <a:rPr spc="-5" dirty="0">
                <a:latin typeface="Times New Roman"/>
                <a:cs typeface="Times New Roman"/>
              </a:rPr>
              <a:t>Lý </a:t>
            </a:r>
            <a:r>
              <a:rPr dirty="0">
                <a:latin typeface="Times New Roman"/>
                <a:cs typeface="Times New Roman"/>
              </a:rPr>
              <a:t>do </a:t>
            </a:r>
            <a:r>
              <a:rPr spc="5" dirty="0">
                <a:latin typeface="Times New Roman"/>
                <a:cs typeface="Times New Roman"/>
              </a:rPr>
              <a:t>chọn </a:t>
            </a:r>
            <a:r>
              <a:rPr dirty="0">
                <a:latin typeface="Times New Roman"/>
                <a:cs typeface="Times New Roman"/>
              </a:rPr>
              <a:t>đề tài, mục đích và </a:t>
            </a:r>
            <a:r>
              <a:rPr spc="5" dirty="0">
                <a:latin typeface="Times New Roman"/>
                <a:cs typeface="Times New Roman"/>
              </a:rPr>
              <a:t>yêu</a:t>
            </a:r>
            <a:r>
              <a:rPr spc="-130" dirty="0">
                <a:latin typeface="Times New Roman"/>
                <a:cs typeface="Times New Roman"/>
              </a:rPr>
              <a:t> </a:t>
            </a:r>
            <a:r>
              <a:rPr spc="5" dirty="0">
                <a:latin typeface="Times New Roman"/>
                <a:cs typeface="Times New Roman"/>
              </a:rPr>
              <a:t>cầu</a:t>
            </a:r>
          </a:p>
        </p:txBody>
      </p:sp>
      <p:sp>
        <p:nvSpPr>
          <p:cNvPr id="3" name="object 3"/>
          <p:cNvSpPr/>
          <p:nvPr/>
        </p:nvSpPr>
        <p:spPr>
          <a:xfrm>
            <a:off x="6050279" y="1389888"/>
            <a:ext cx="5041391" cy="33954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990600" y="1403026"/>
            <a:ext cx="5590540" cy="44780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95"/>
              </a:spcBef>
            </a:pPr>
            <a:r>
              <a:rPr sz="28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Lý </a:t>
            </a:r>
            <a:r>
              <a:rPr sz="2800" b="1" dirty="0">
                <a:solidFill>
                  <a:srgbClr val="514743"/>
                </a:solidFill>
                <a:latin typeface="Times New Roman"/>
                <a:cs typeface="Times New Roman"/>
              </a:rPr>
              <a:t>do </a:t>
            </a:r>
            <a:r>
              <a:rPr sz="28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chọn </a:t>
            </a:r>
            <a:r>
              <a:rPr sz="2800" b="1" dirty="0">
                <a:solidFill>
                  <a:srgbClr val="514743"/>
                </a:solidFill>
                <a:latin typeface="Times New Roman"/>
                <a:cs typeface="Times New Roman"/>
              </a:rPr>
              <a:t>đề</a:t>
            </a:r>
            <a:r>
              <a:rPr sz="2800" b="1" spc="1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800" b="1" dirty="0">
                <a:solidFill>
                  <a:srgbClr val="514743"/>
                </a:solidFill>
                <a:latin typeface="Times New Roman"/>
                <a:cs typeface="Times New Roman"/>
              </a:rPr>
              <a:t>tài:</a:t>
            </a:r>
            <a:endParaRPr sz="2800" dirty="0">
              <a:latin typeface="Times New Roman"/>
              <a:cs typeface="Times New Roman"/>
            </a:endParaRPr>
          </a:p>
          <a:p>
            <a:pPr marL="38100" marR="30480">
              <a:lnSpc>
                <a:spcPct val="100000"/>
              </a:lnSpc>
              <a:spcBef>
                <a:spcPts val="15"/>
              </a:spcBef>
            </a:pP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Theo khảo </a:t>
            </a: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sát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của </a:t>
            </a:r>
            <a:r>
              <a:rPr sz="2400" spc="-30" dirty="0">
                <a:solidFill>
                  <a:srgbClr val="514743"/>
                </a:solidFill>
                <a:latin typeface="Times New Roman"/>
                <a:cs typeface="Times New Roman"/>
              </a:rPr>
              <a:t>VECTA</a:t>
            </a:r>
            <a:r>
              <a:rPr sz="2400" spc="-44" baseline="24305" dirty="0">
                <a:solidFill>
                  <a:srgbClr val="514743"/>
                </a:solidFill>
                <a:latin typeface="Times New Roman"/>
                <a:cs typeface="Times New Roman"/>
              </a:rPr>
              <a:t>(1)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2013. </a:t>
            </a:r>
            <a:r>
              <a:rPr sz="2400" spc="-40" dirty="0">
                <a:solidFill>
                  <a:srgbClr val="514743"/>
                </a:solidFill>
                <a:latin typeface="Times New Roman"/>
                <a:cs typeface="Times New Roman"/>
              </a:rPr>
              <a:t>Việt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Nam  có 34 triệu người sử dụng Internet, 57%  trong số đó tham gia </a:t>
            </a:r>
            <a:r>
              <a:rPr sz="2400" spc="-10" dirty="0">
                <a:solidFill>
                  <a:srgbClr val="514743"/>
                </a:solidFill>
                <a:latin typeface="Times New Roman"/>
                <a:cs typeface="Times New Roman"/>
              </a:rPr>
              <a:t>mua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sắm trực</a:t>
            </a:r>
            <a:r>
              <a:rPr sz="2400" spc="-9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tuyến...</a:t>
            </a:r>
            <a:endParaRPr sz="2400" dirty="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</a:pPr>
            <a:r>
              <a:rPr sz="2400" b="1" dirty="0">
                <a:solidFill>
                  <a:srgbClr val="514743"/>
                </a:solidFill>
                <a:latin typeface="Times New Roman"/>
                <a:cs typeface="Times New Roman"/>
              </a:rPr>
              <a:t>Mục </a:t>
            </a:r>
            <a:r>
              <a:rPr sz="24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đích </a:t>
            </a:r>
            <a:r>
              <a:rPr sz="2400" b="1" dirty="0">
                <a:solidFill>
                  <a:srgbClr val="514743"/>
                </a:solidFill>
                <a:latin typeface="Times New Roman"/>
                <a:cs typeface="Times New Roman"/>
              </a:rPr>
              <a:t>xây</a:t>
            </a:r>
            <a:r>
              <a:rPr sz="2400" b="1" spc="-2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dựng:</a:t>
            </a:r>
            <a:endParaRPr sz="2400" dirty="0">
              <a:latin typeface="Times New Roman"/>
              <a:cs typeface="Times New Roman"/>
            </a:endParaRPr>
          </a:p>
          <a:p>
            <a:pPr marL="278130" indent="-240665">
              <a:lnSpc>
                <a:spcPct val="100000"/>
              </a:lnSpc>
              <a:buSzPct val="95833"/>
              <a:buFont typeface="Wingdings"/>
              <a:buChar char=""/>
              <a:tabLst>
                <a:tab pos="278765" algn="l"/>
              </a:tabLst>
            </a:pP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Xây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dựng kênh bán hàng cho công</a:t>
            </a:r>
            <a:r>
              <a:rPr sz="2400" spc="-55" dirty="0">
                <a:solidFill>
                  <a:srgbClr val="514743"/>
                </a:solidFill>
                <a:latin typeface="Times New Roman"/>
                <a:cs typeface="Times New Roman"/>
              </a:rPr>
              <a:t> ty.</a:t>
            </a:r>
            <a:endParaRPr sz="2400" dirty="0">
              <a:latin typeface="Times New Roman"/>
              <a:cs typeface="Times New Roman"/>
            </a:endParaRPr>
          </a:p>
          <a:p>
            <a:pPr marL="278130" indent="-240665">
              <a:lnSpc>
                <a:spcPct val="100000"/>
              </a:lnSpc>
              <a:buSzPct val="95833"/>
              <a:buFont typeface="Wingdings"/>
              <a:buChar char=""/>
              <a:tabLst>
                <a:tab pos="278765" algn="l"/>
              </a:tabLst>
            </a:pP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Phát triển thương hiệu cho công</a:t>
            </a:r>
            <a:r>
              <a:rPr sz="2400" spc="-9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5" dirty="0">
                <a:solidFill>
                  <a:srgbClr val="514743"/>
                </a:solidFill>
                <a:latin typeface="Times New Roman"/>
                <a:cs typeface="Times New Roman"/>
              </a:rPr>
              <a:t>ty</a:t>
            </a:r>
            <a:endParaRPr sz="2400" dirty="0">
              <a:latin typeface="Times New Roman"/>
              <a:cs typeface="Times New Roman"/>
            </a:endParaRPr>
          </a:p>
          <a:p>
            <a:pPr marL="278130" indent="-240665">
              <a:lnSpc>
                <a:spcPct val="100000"/>
              </a:lnSpc>
              <a:spcBef>
                <a:spcPts val="5"/>
              </a:spcBef>
              <a:buSzPct val="95833"/>
              <a:buFont typeface="Wingdings"/>
              <a:buChar char=""/>
              <a:tabLst>
                <a:tab pos="278765" algn="l"/>
              </a:tabLst>
            </a:pP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Chăm sóc, hỗ trợ khách</a:t>
            </a:r>
            <a:r>
              <a:rPr sz="2400" spc="-5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hàng</a:t>
            </a:r>
            <a:endParaRPr sz="2400" dirty="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</a:pP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….</a:t>
            </a:r>
            <a:endParaRPr sz="2400" dirty="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</a:pPr>
            <a:r>
              <a:rPr sz="24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Yêu</a:t>
            </a:r>
            <a:r>
              <a:rPr sz="2400" b="1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b="1" spc="-5" dirty="0">
                <a:solidFill>
                  <a:srgbClr val="514743"/>
                </a:solidFill>
                <a:latin typeface="Times New Roman"/>
                <a:cs typeface="Times New Roman"/>
              </a:rPr>
              <a:t>cầu:</a:t>
            </a:r>
            <a:endParaRPr sz="2400" dirty="0">
              <a:latin typeface="Times New Roman"/>
              <a:cs typeface="Times New Roman"/>
            </a:endParaRPr>
          </a:p>
          <a:p>
            <a:pPr marL="278130" indent="-240665">
              <a:lnSpc>
                <a:spcPct val="100000"/>
              </a:lnSpc>
              <a:buSzPct val="95833"/>
              <a:buFont typeface="Wingdings"/>
              <a:buChar char=""/>
              <a:tabLst>
                <a:tab pos="278765" algn="l"/>
              </a:tabLst>
            </a:pP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Xây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dựng </a:t>
            </a:r>
            <a:r>
              <a:rPr sz="2400" spc="-30" dirty="0">
                <a:solidFill>
                  <a:srgbClr val="514743"/>
                </a:solidFill>
                <a:latin typeface="Times New Roman"/>
                <a:cs typeface="Times New Roman"/>
              </a:rPr>
              <a:t>Website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chuyên</a:t>
            </a:r>
            <a:r>
              <a:rPr sz="2400" spc="-4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nghiệp</a:t>
            </a:r>
            <a:endParaRPr sz="2400" dirty="0">
              <a:latin typeface="Times New Roman"/>
              <a:cs typeface="Times New Roman"/>
            </a:endParaRPr>
          </a:p>
          <a:p>
            <a:pPr marL="278130" indent="-240665">
              <a:lnSpc>
                <a:spcPct val="100000"/>
              </a:lnSpc>
              <a:buSzPct val="95833"/>
              <a:buFont typeface="Wingdings"/>
              <a:buChar char=""/>
              <a:tabLst>
                <a:tab pos="278765" algn="l"/>
              </a:tabLst>
            </a:pPr>
            <a:r>
              <a:rPr sz="2400" spc="-5" dirty="0">
                <a:solidFill>
                  <a:srgbClr val="514743"/>
                </a:solidFill>
                <a:latin typeface="Times New Roman"/>
                <a:cs typeface="Times New Roman"/>
              </a:rPr>
              <a:t>Hỗ </a:t>
            </a:r>
            <a:r>
              <a:rPr sz="2400" dirty="0">
                <a:solidFill>
                  <a:srgbClr val="514743"/>
                </a:solidFill>
                <a:latin typeface="Times New Roman"/>
                <a:cs typeface="Times New Roman"/>
              </a:rPr>
              <a:t>trợ đặt hàng trực tuyến trên</a:t>
            </a:r>
            <a:r>
              <a:rPr sz="2400" spc="-13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400" spc="-30" dirty="0">
                <a:solidFill>
                  <a:srgbClr val="514743"/>
                </a:solidFill>
                <a:latin typeface="Times New Roman"/>
                <a:cs typeface="Times New Roman"/>
              </a:rPr>
              <a:t>Website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62647" y="4784216"/>
            <a:ext cx="3566160" cy="1122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88620">
              <a:lnSpc>
                <a:spcPct val="100000"/>
              </a:lnSpc>
              <a:spcBef>
                <a:spcPts val="95"/>
              </a:spcBef>
            </a:pP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Hình 1.1 Biểu 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đồ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lượng 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người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sử </a:t>
            </a:r>
            <a:r>
              <a:rPr sz="1600" dirty="0">
                <a:solidFill>
                  <a:srgbClr val="514743"/>
                </a:solidFill>
                <a:latin typeface="Times New Roman"/>
                <a:cs typeface="Times New Roman"/>
              </a:rPr>
              <a:t>dụng 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Internet tại </a:t>
            </a:r>
            <a:r>
              <a:rPr sz="1600" spc="-30" dirty="0">
                <a:solidFill>
                  <a:srgbClr val="514743"/>
                </a:solidFill>
                <a:latin typeface="Times New Roman"/>
                <a:cs typeface="Times New Roman"/>
              </a:rPr>
              <a:t>Việt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Nam</a:t>
            </a:r>
            <a:r>
              <a:rPr sz="1600" spc="7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600" spc="-5" dirty="0">
                <a:solidFill>
                  <a:srgbClr val="514743"/>
                </a:solidFill>
                <a:latin typeface="Times New Roman"/>
                <a:cs typeface="Times New Roman"/>
              </a:rPr>
              <a:t>2013.</a:t>
            </a:r>
            <a:endParaRPr sz="1600">
              <a:latin typeface="Times New Roman"/>
              <a:cs typeface="Times New Roman"/>
            </a:endParaRPr>
          </a:p>
          <a:p>
            <a:pPr marL="146685" marR="5080">
              <a:lnSpc>
                <a:spcPct val="100000"/>
              </a:lnSpc>
              <a:spcBef>
                <a:spcPts val="480"/>
              </a:spcBef>
            </a:pP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(1): Cục Thương 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mại </a:t>
            </a: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điện tử và</a:t>
            </a:r>
            <a:r>
              <a:rPr sz="1800" spc="-14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công  nghệ thông</a:t>
            </a:r>
            <a:r>
              <a:rPr sz="18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514743"/>
                </a:solidFill>
                <a:latin typeface="Times New Roman"/>
                <a:cs typeface="Times New Roman"/>
              </a:rPr>
              <a:t>tin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8C10B-8DFA-F240-E89E-47CF12E84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524000"/>
            <a:ext cx="10198404" cy="5539978"/>
          </a:xfrm>
        </p:spPr>
        <p:txBody>
          <a:bodyPr/>
          <a:lstStyle/>
          <a:p>
            <a:pPr marL="0" marR="0" indent="4572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Sau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khảo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sát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phân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tích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trường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chúng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thấy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540385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họ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email. </a:t>
            </a:r>
          </a:p>
          <a:p>
            <a:pPr marL="342900" marR="0" lvl="0" indent="-3429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540385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hoá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hoá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chi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marR="0" lvl="0" indent="-3429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540385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540385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tức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tin,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tin, chi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tức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  <a:buSzPts val="1100"/>
              <a:buFont typeface="Arial" panose="020B0604020202020204" pitchFamily="34" charset="0"/>
              <a:buChar char="-"/>
              <a:tabLst>
                <a:tab pos="540385" algn="l"/>
              </a:tabLst>
            </a:pP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0" marR="0" indent="450215" algn="just">
              <a:lnSpc>
                <a:spcPct val="125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lựa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Shop ở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đây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khách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thao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từng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bước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cụ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thể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mặt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hàng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sắp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xếp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theo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thứ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tự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tìm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kiếm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</a:t>
            </a:r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5B2F6991-7547-95C7-E7D7-7D387D0B626A}"/>
              </a:ext>
            </a:extLst>
          </p:cNvPr>
          <p:cNvSpPr txBox="1">
            <a:spLocks/>
          </p:cNvSpPr>
          <p:nvPr/>
        </p:nvSpPr>
        <p:spPr>
          <a:xfrm>
            <a:off x="1092504" y="598424"/>
            <a:ext cx="45462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>
              <a:defRPr sz="3200" b="1" i="0">
                <a:solidFill>
                  <a:srgbClr val="514743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pPr marL="12700">
              <a:spcBef>
                <a:spcPts val="105"/>
              </a:spcBef>
            </a:pPr>
            <a:r>
              <a:rPr lang="en-US" kern="0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en-US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kern="0" spc="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591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598424"/>
            <a:ext cx="3991610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  <a:r>
              <a:rPr lang="en-US"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pc="1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</a:t>
            </a:r>
            <a:r>
              <a:rPr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cụ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spc="-3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90600" y="1828800"/>
            <a:ext cx="5003496" cy="383887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27685" indent="-515620">
              <a:lnSpc>
                <a:spcPct val="100000"/>
              </a:lnSpc>
              <a:spcBef>
                <a:spcPts val="9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en-US" sz="2800" spc="-5" dirty="0">
                <a:solidFill>
                  <a:srgbClr val="514743"/>
                </a:solidFill>
                <a:latin typeface="Times New Roman"/>
                <a:cs typeface="Times New Roman"/>
              </a:rPr>
              <a:t>HTML</a:t>
            </a:r>
          </a:p>
          <a:p>
            <a:pPr marL="12065">
              <a:lnSpc>
                <a:spcPct val="100000"/>
              </a:lnSpc>
              <a:spcBef>
                <a:spcPts val="95"/>
              </a:spcBef>
              <a:tabLst>
                <a:tab pos="527685" algn="l"/>
                <a:tab pos="528320" algn="l"/>
              </a:tabLst>
            </a:pPr>
            <a:endParaRPr lang="en-US" sz="2800" spc="-5" dirty="0">
              <a:solidFill>
                <a:srgbClr val="514743"/>
              </a:solidFill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9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mềm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Visual Studio Code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rgbClr val="514743"/>
              </a:buClr>
              <a:buFont typeface="Wingdings"/>
              <a:buChar char=""/>
            </a:pPr>
            <a:endParaRPr sz="31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272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en-US" sz="2800" spc="-5" dirty="0">
                <a:solidFill>
                  <a:srgbClr val="514743"/>
                </a:solidFill>
                <a:latin typeface="Times New Roman"/>
                <a:cs typeface="Times New Roman"/>
              </a:rPr>
              <a:t>CSS</a:t>
            </a: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Clr>
                <a:srgbClr val="514743"/>
              </a:buClr>
              <a:buFont typeface="Wingdings"/>
              <a:buChar char=""/>
            </a:pPr>
            <a:endParaRPr sz="3100" dirty="0">
              <a:latin typeface="Times New Roman"/>
              <a:cs typeface="Times New Roman"/>
            </a:endParaRPr>
          </a:p>
          <a:p>
            <a:pPr marL="527685" indent="-515620">
              <a:lnSpc>
                <a:spcPct val="100000"/>
              </a:lnSpc>
              <a:spcBef>
                <a:spcPts val="2725"/>
              </a:spcBef>
              <a:buFont typeface="Wingdings"/>
              <a:buChar char=""/>
              <a:tabLst>
                <a:tab pos="527685" algn="l"/>
                <a:tab pos="528320" algn="l"/>
              </a:tabLst>
            </a:pPr>
            <a:r>
              <a:rPr lang="en-US" sz="2800" spc="-5" dirty="0">
                <a:solidFill>
                  <a:srgbClr val="514743"/>
                </a:solidFill>
                <a:latin typeface="Times New Roman"/>
                <a:cs typeface="Times New Roman"/>
              </a:rPr>
              <a:t>JAVASCRIPT</a:t>
            </a:r>
            <a:endParaRPr sz="2800" dirty="0">
              <a:latin typeface="Times New Roman"/>
              <a:cs typeface="Times New Roman"/>
            </a:endParaRPr>
          </a:p>
        </p:txBody>
      </p:sp>
      <p:pic>
        <p:nvPicPr>
          <p:cNvPr id="8" name="Picture 7" descr="A picture containing text, symbol, font, logo&#10;&#10;Description automatically generated">
            <a:extLst>
              <a:ext uri="{FF2B5EF4-FFF2-40B4-BE49-F238E27FC236}">
                <a16:creationId xmlns:a16="http://schemas.microsoft.com/office/drawing/2014/main" id="{AD31B641-ED8F-483A-5F92-2BA0A2BB0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1434588"/>
            <a:ext cx="2619375" cy="1743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D7B569A-6F81-C0DC-B323-23AA026069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3429000"/>
            <a:ext cx="4726940" cy="26238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63955"/>
            <a:ext cx="3968115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sz="2800" spc="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sz="28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</a:t>
            </a:r>
            <a:r>
              <a:rPr sz="28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 </a:t>
            </a:r>
            <a:r>
              <a:rPr sz="28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sz="28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800" spc="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74827" y="2667000"/>
            <a:ext cx="377951" cy="4069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86400" y="1981200"/>
            <a:ext cx="377951" cy="4069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263802" y="3375661"/>
            <a:ext cx="377951" cy="40843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907024" y="4114800"/>
            <a:ext cx="377951" cy="4084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943600" y="4876800"/>
            <a:ext cx="376427" cy="40843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316DB4-6175-A211-B1EE-6CFF3DCF88B5}"/>
              </a:ext>
            </a:extLst>
          </p:cNvPr>
          <p:cNvSpPr txBox="1"/>
          <p:nvPr/>
        </p:nvSpPr>
        <p:spPr>
          <a:xfrm>
            <a:off x="2302902" y="1922009"/>
            <a:ext cx="53170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5.Giao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19200" y="533400"/>
            <a:ext cx="5562600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/>
                <a:cs typeface="Times New Roman"/>
              </a:rPr>
              <a:t>Một </a:t>
            </a:r>
            <a:r>
              <a:rPr dirty="0">
                <a:latin typeface="Times New Roman"/>
                <a:cs typeface="Times New Roman"/>
              </a:rPr>
              <a:t>số giao diện chương</a:t>
            </a:r>
            <a:r>
              <a:rPr spc="-7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trình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656454" y="6391479"/>
            <a:ext cx="3801745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.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</a:t>
            </a: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trang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10" dirty="0" err="1">
                <a:solidFill>
                  <a:srgbClr val="514743"/>
                </a:solidFill>
                <a:latin typeface="Times New Roman"/>
                <a:cs typeface="Times New Roman"/>
              </a:rPr>
              <a:t>đăng</a:t>
            </a:r>
            <a:r>
              <a:rPr lang="en-US"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10" dirty="0" err="1">
                <a:solidFill>
                  <a:srgbClr val="514743"/>
                </a:solidFill>
                <a:latin typeface="Times New Roman"/>
                <a:cs typeface="Times New Roman"/>
              </a:rPr>
              <a:t>nhập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7" name="Picture 6" descr="A screen shot of a login form&#10;&#10;Description automatically generated with medium confidence">
            <a:extLst>
              <a:ext uri="{FF2B5EF4-FFF2-40B4-BE49-F238E27FC236}">
                <a16:creationId xmlns:a16="http://schemas.microsoft.com/office/drawing/2014/main" id="{5788B91B-DA95-D051-057B-88B6C3B5B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513377"/>
            <a:ext cx="7772399" cy="464843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53082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/>
                <a:cs typeface="Times New Roman"/>
              </a:rPr>
              <a:t>Một </a:t>
            </a:r>
            <a:r>
              <a:rPr dirty="0">
                <a:latin typeface="Times New Roman"/>
                <a:cs typeface="Times New Roman"/>
              </a:rPr>
              <a:t>số giao diện chương</a:t>
            </a:r>
            <a:r>
              <a:rPr spc="-7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trình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876800" y="6109717"/>
            <a:ext cx="4343400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1.2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</a:t>
            </a: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trang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đăng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kí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7" name="Picture 6" descr="A screen shot of a login form&#10;&#10;Description automatically generated with medium confidence">
            <a:extLst>
              <a:ext uri="{FF2B5EF4-FFF2-40B4-BE49-F238E27FC236}">
                <a16:creationId xmlns:a16="http://schemas.microsoft.com/office/drawing/2014/main" id="{6CDCB1B9-6A36-0D19-0993-AD73547B27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295400"/>
            <a:ext cx="7467599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2504" y="613663"/>
            <a:ext cx="5384496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latin typeface="Times New Roman"/>
                <a:cs typeface="Times New Roman"/>
              </a:rPr>
              <a:t>Một </a:t>
            </a:r>
            <a:r>
              <a:rPr dirty="0">
                <a:latin typeface="Times New Roman"/>
                <a:cs typeface="Times New Roman"/>
              </a:rPr>
              <a:t>số giao diện chương</a:t>
            </a:r>
            <a:r>
              <a:rPr spc="-70" dirty="0">
                <a:latin typeface="Times New Roman"/>
                <a:cs typeface="Times New Roman"/>
              </a:rPr>
              <a:t> </a:t>
            </a:r>
            <a:r>
              <a:rPr dirty="0">
                <a:latin typeface="Times New Roman"/>
                <a:cs typeface="Times New Roman"/>
              </a:rPr>
              <a:t>trình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5105400" y="6275592"/>
            <a:ext cx="3200400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spc="-5" dirty="0" err="1">
                <a:solidFill>
                  <a:srgbClr val="514743"/>
                </a:solidFill>
                <a:latin typeface="Times New Roman"/>
                <a:cs typeface="Times New Roman"/>
              </a:rPr>
              <a:t>Hình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1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.</a:t>
            </a:r>
            <a:r>
              <a:rPr lang="en-US"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3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10" dirty="0">
                <a:solidFill>
                  <a:srgbClr val="514743"/>
                </a:solidFill>
                <a:latin typeface="Times New Roman"/>
                <a:cs typeface="Times New Roman"/>
              </a:rPr>
              <a:t>Giao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diện trang</a:t>
            </a:r>
            <a:r>
              <a:rPr sz="2000" spc="35" dirty="0">
                <a:solidFill>
                  <a:srgbClr val="514743"/>
                </a:solidFill>
                <a:latin typeface="Times New Roman"/>
                <a:cs typeface="Times New Roman"/>
              </a:rPr>
              <a:t> </a:t>
            </a:r>
            <a:r>
              <a:rPr sz="2000" spc="-5" dirty="0">
                <a:solidFill>
                  <a:srgbClr val="514743"/>
                </a:solidFill>
                <a:latin typeface="Times New Roman"/>
                <a:cs typeface="Times New Roman"/>
              </a:rPr>
              <a:t>chủ</a:t>
            </a:r>
            <a:endParaRPr sz="2000" dirty="0">
              <a:latin typeface="Times New Roman"/>
              <a:cs typeface="Times New Roman"/>
            </a:endParaRPr>
          </a:p>
        </p:txBody>
      </p:sp>
      <p:pic>
        <p:nvPicPr>
          <p:cNvPr id="7" name="Picture 6" descr="A picture containing text, dress, smile, clothing&#10;&#10;Description automatically generated">
            <a:extLst>
              <a:ext uri="{FF2B5EF4-FFF2-40B4-BE49-F238E27FC236}">
                <a16:creationId xmlns:a16="http://schemas.microsoft.com/office/drawing/2014/main" id="{6B8C1874-937B-DF99-8ACB-FA832C9D1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10820400" cy="47943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</TotalTime>
  <Words>916</Words>
  <Application>Microsoft Office PowerPoint</Application>
  <PresentationFormat>Widescreen</PresentationFormat>
  <Paragraphs>80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Wingdings</vt:lpstr>
      <vt:lpstr>Office Theme</vt:lpstr>
      <vt:lpstr>BÁO CÁO ĐỒ ÁN CƠ SỞ 1</vt:lpstr>
      <vt:lpstr>Nội dung đồ án</vt:lpstr>
      <vt:lpstr>I. Lý do chọn đề tài, mục đích và yêu cầu</vt:lpstr>
      <vt:lpstr>PowerPoint Presentation</vt:lpstr>
      <vt:lpstr>III. Công cụ thực hiện</vt:lpstr>
      <vt:lpstr>IV. Kết quả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V. Tổng kết</vt:lpstr>
      <vt:lpstr>LỜI CẢM ƠN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CƠ SỞ 1</dc:title>
  <cp:lastModifiedBy>Dương Huy</cp:lastModifiedBy>
  <cp:revision>2</cp:revision>
  <dcterms:created xsi:type="dcterms:W3CDTF">2023-05-29T13:30:19Z</dcterms:created>
  <dcterms:modified xsi:type="dcterms:W3CDTF">2023-05-29T14:19:36Z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2015-05-29T00:00:00Z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2023-05-29T00:00:00Z</vt:filetime>
  </property>
</Properties>
</file>